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308" r:id="rId3"/>
    <p:sldId id="310" r:id="rId4"/>
    <p:sldId id="311" r:id="rId5"/>
    <p:sldId id="312" r:id="rId6"/>
    <p:sldId id="600" r:id="rId7"/>
    <p:sldId id="601" r:id="rId8"/>
    <p:sldId id="602" r:id="rId9"/>
    <p:sldId id="603" r:id="rId10"/>
    <p:sldId id="604" r:id="rId11"/>
    <p:sldId id="610" r:id="rId12"/>
    <p:sldId id="605" r:id="rId13"/>
    <p:sldId id="608" r:id="rId14"/>
    <p:sldId id="854" r:id="rId15"/>
    <p:sldId id="856" r:id="rId16"/>
    <p:sldId id="313" r:id="rId17"/>
    <p:sldId id="743" r:id="rId18"/>
    <p:sldId id="745" r:id="rId19"/>
    <p:sldId id="753" r:id="rId20"/>
    <p:sldId id="756" r:id="rId21"/>
    <p:sldId id="757" r:id="rId22"/>
    <p:sldId id="760" r:id="rId23"/>
    <p:sldId id="761" r:id="rId24"/>
    <p:sldId id="762" r:id="rId25"/>
    <p:sldId id="763" r:id="rId26"/>
    <p:sldId id="771" r:id="rId27"/>
    <p:sldId id="773" r:id="rId28"/>
    <p:sldId id="781" r:id="rId29"/>
    <p:sldId id="783" r:id="rId30"/>
    <p:sldId id="792" r:id="rId31"/>
    <p:sldId id="794" r:id="rId32"/>
    <p:sldId id="810" r:id="rId33"/>
    <p:sldId id="811" r:id="rId34"/>
    <p:sldId id="817" r:id="rId35"/>
    <p:sldId id="818" r:id="rId36"/>
    <p:sldId id="825" r:id="rId37"/>
    <p:sldId id="830" r:id="rId38"/>
    <p:sldId id="635" r:id="rId39"/>
    <p:sldId id="636" r:id="rId40"/>
    <p:sldId id="637" r:id="rId41"/>
    <p:sldId id="638" r:id="rId42"/>
    <p:sldId id="679" r:id="rId43"/>
    <p:sldId id="687" r:id="rId44"/>
    <p:sldId id="689" r:id="rId45"/>
    <p:sldId id="690" r:id="rId46"/>
    <p:sldId id="797" r:id="rId47"/>
    <p:sldId id="805" r:id="rId48"/>
    <p:sldId id="806" r:id="rId49"/>
    <p:sldId id="807" r:id="rId50"/>
    <p:sldId id="264" r:id="rId5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5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ai Quang Mung" initials="TQ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985"/>
    <a:srgbClr val="33B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418" autoAdjust="0"/>
  </p:normalViewPr>
  <p:slideViewPr>
    <p:cSldViewPr>
      <p:cViewPr varScale="1">
        <p:scale>
          <a:sx n="111" d="100"/>
          <a:sy n="111" d="100"/>
        </p:scale>
        <p:origin x="77" y="77"/>
      </p:cViewPr>
      <p:guideLst>
        <p:guide orient="horz" pos="161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2875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D0495-19BD-4F0B-B91C-9EDFD44B7B88}" type="datetimeFigureOut">
              <a:rPr lang="en-US" smtClean="0"/>
              <a:pPr/>
              <a:t>7/9/2020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4DC0EB-EDED-4407-8BAD-D0AC2DBD5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661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BC652-5F2D-497A-B8B9-2143E81ECA2E}" type="datetimeFigureOut">
              <a:rPr lang="en-US" smtClean="0"/>
              <a:pPr/>
              <a:t>7/9/2020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627D1-8702-44FB-B32F-5EE2195BDD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129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7995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975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6402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873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41042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826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382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95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281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299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640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09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488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4947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07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5762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5596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216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5063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0066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7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57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2171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1844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4654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8580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6223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4796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2328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A627D1-8702-44FB-B32F-5EE2195BDDAD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08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843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37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86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971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918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591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Bì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76600" y="1047750"/>
            <a:ext cx="5410200" cy="1102519"/>
          </a:xfrm>
          <a:prstGeom prst="rect">
            <a:avLst/>
          </a:prstGeom>
        </p:spPr>
        <p:txBody>
          <a:bodyPr anchor="ctr"/>
          <a:lstStyle>
            <a:lvl1pPr algn="r">
              <a:defRPr sz="28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2152650"/>
            <a:ext cx="5410200" cy="1333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3276600" y="3867150"/>
            <a:ext cx="54102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1447800" y="1657350"/>
            <a:ext cx="6324600" cy="914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1657350"/>
            <a:ext cx="5562601" cy="9144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 rot="5400000">
            <a:off x="1182157" y="1922993"/>
            <a:ext cx="380206" cy="132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1371600" y="1733550"/>
            <a:ext cx="761205" cy="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rot="5400000">
            <a:off x="7659157" y="2303993"/>
            <a:ext cx="380206" cy="132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7086600" y="2495550"/>
            <a:ext cx="761205" cy="1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447800" y="2647950"/>
            <a:ext cx="6324600" cy="8763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1447800" y="4019550"/>
            <a:ext cx="6324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nội dung - Tiêu đề lớ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752599" y="590550"/>
            <a:ext cx="5562601" cy="8417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295400" y="1276350"/>
            <a:ext cx="6629400" cy="9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581149"/>
            <a:ext cx="8229600" cy="2667001"/>
          </a:xfrm>
          <a:prstGeom prst="rect">
            <a:avLst/>
          </a:prstGeom>
          <a:ln>
            <a:noFill/>
          </a:ln>
        </p:spPr>
        <p:txBody>
          <a:bodyPr/>
          <a:lstStyle>
            <a:lvl1pPr marL="63500" indent="0">
              <a:buNone/>
              <a:defRPr sz="2000">
                <a:solidFill>
                  <a:schemeClr val="tx2"/>
                </a:solidFill>
              </a:defRPr>
            </a:lvl1pPr>
            <a:lvl2pPr marL="113030" indent="231775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400050" indent="231775">
              <a:buClr>
                <a:schemeClr val="tx2"/>
              </a:buClr>
              <a:buFont typeface="Tahoma" panose="020B0604030504040204" pitchFamily="34" charset="0"/>
              <a:buChar char="−"/>
              <a:defRPr sz="1600"/>
            </a:lvl3pPr>
            <a:lvl4pPr marL="630555" indent="224155">
              <a:buClrTx/>
              <a:buFont typeface="Courier New" panose="02070309020205020404" pitchFamily="49" charset="0"/>
              <a:buChar char="o"/>
              <a:defRPr sz="1400"/>
            </a:lvl4pPr>
            <a:lvl5pPr marL="849630" indent="168275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nội dung - Tiêu đề phu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5579"/>
            <a:ext cx="8229600" cy="384571"/>
          </a:xfrm>
          <a:prstGeom prst="rect">
            <a:avLst/>
          </a:prstGeom>
        </p:spPr>
        <p:txBody>
          <a:bodyPr anchor="ctr"/>
          <a:lstStyle>
            <a:lvl1pPr algn="l">
              <a:defRPr sz="2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0" y="971550"/>
            <a:ext cx="457200" cy="182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/>
          <p:cNvSpPr>
            <a:spLocks noGrp="1"/>
          </p:cNvSpPr>
          <p:nvPr>
            <p:ph idx="1"/>
          </p:nvPr>
        </p:nvSpPr>
        <p:spPr>
          <a:xfrm>
            <a:off x="457200" y="1581149"/>
            <a:ext cx="8229600" cy="2667001"/>
          </a:xfrm>
          <a:prstGeom prst="rect">
            <a:avLst/>
          </a:prstGeom>
          <a:ln>
            <a:noFill/>
          </a:ln>
        </p:spPr>
        <p:txBody>
          <a:bodyPr/>
          <a:lstStyle>
            <a:lvl1pPr marL="63500" indent="0">
              <a:buNone/>
              <a:defRPr sz="2000">
                <a:solidFill>
                  <a:schemeClr val="tx2"/>
                </a:solidFill>
              </a:defRPr>
            </a:lvl1pPr>
            <a:lvl2pPr marL="3365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571500" indent="-228600">
              <a:buClr>
                <a:schemeClr val="tx2"/>
              </a:buClr>
              <a:buFont typeface="Tahoma" panose="020B0604030504040204" pitchFamily="34" charset="0"/>
              <a:buChar char="−"/>
              <a:defRPr sz="1600"/>
            </a:lvl3pPr>
            <a:lvl4pPr marL="863600" indent="-292100">
              <a:buClrTx/>
              <a:buFont typeface="Courier New" panose="02070309020205020404" pitchFamily="49" charset="0"/>
              <a:buChar char="o"/>
              <a:defRPr sz="1400"/>
            </a:lvl4pPr>
            <a:lvl5pPr marL="1092200" indent="-228600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nội dung - Tră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457200" y="1047750"/>
            <a:ext cx="8229600" cy="3352800"/>
          </a:xfrm>
          <a:prstGeom prst="rect">
            <a:avLst/>
          </a:prstGeom>
          <a:ln>
            <a:noFill/>
          </a:ln>
        </p:spPr>
        <p:txBody>
          <a:bodyPr/>
          <a:lstStyle>
            <a:lvl1pPr marL="63500" indent="0">
              <a:buNone/>
              <a:defRPr sz="2000">
                <a:solidFill>
                  <a:schemeClr val="tx2"/>
                </a:solidFill>
              </a:defRPr>
            </a:lvl1pPr>
            <a:lvl2pPr marL="3365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571500" indent="-228600">
              <a:buClr>
                <a:schemeClr val="tx2"/>
              </a:buClr>
              <a:buFont typeface="Tahoma" panose="020B0604030504040204" pitchFamily="34" charset="0"/>
              <a:buChar char="−"/>
              <a:defRPr sz="1600"/>
            </a:lvl3pPr>
            <a:lvl4pPr marL="863600" indent="-292100">
              <a:buClrTx/>
              <a:buFont typeface="Courier New" panose="02070309020205020404" pitchFamily="49" charset="0"/>
              <a:buChar char="o"/>
              <a:defRPr sz="1400"/>
            </a:lvl4pPr>
            <a:lvl5pPr marL="1092200" indent="-228600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Mục lục 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:\BRANDING &amp; NETWORK\BRANDING &amp; PR\1. BEO BEO\icon set\icon-67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895350"/>
            <a:ext cx="9429750" cy="1404938"/>
          </a:xfrm>
          <a:prstGeom prst="rect">
            <a:avLst/>
          </a:prstGeom>
          <a:noFill/>
        </p:spPr>
      </p:pic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657599" y="1653779"/>
            <a:ext cx="5562601" cy="384571"/>
          </a:xfrm>
          <a:prstGeom prst="rect">
            <a:avLst/>
          </a:prstGeom>
        </p:spPr>
        <p:txBody>
          <a:bodyPr anchor="ctr"/>
          <a:lstStyle>
            <a:lvl1pPr algn="l">
              <a:defRPr sz="1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Y:\BRANDING &amp; NETWORK\BRANDING &amp; PR\1. BEO BEO\icon set\icon-68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809750"/>
            <a:ext cx="9429750" cy="914400"/>
          </a:xfrm>
          <a:prstGeom prst="rect">
            <a:avLst/>
          </a:prstGeom>
          <a:noFill/>
        </p:spPr>
      </p:pic>
      <p:sp>
        <p:nvSpPr>
          <p:cNvPr id="9" name="Title 1"/>
          <p:cNvSpPr txBox="1"/>
          <p:nvPr userDrawn="1"/>
        </p:nvSpPr>
        <p:spPr>
          <a:xfrm>
            <a:off x="1" y="1200150"/>
            <a:ext cx="2209799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13" name="Title 1"/>
          <p:cNvSpPr txBox="1"/>
          <p:nvPr userDrawn="1"/>
        </p:nvSpPr>
        <p:spPr>
          <a:xfrm>
            <a:off x="0" y="18859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>
                <a:latin typeface="+mj-lt"/>
                <a:ea typeface="+mj-ea"/>
                <a:cs typeface="+mj-cs"/>
              </a:rPr>
              <a:t>2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Mục lục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:\BRANDING &amp; NETWORK\BRANDING &amp; PR\1. BEO BEO\icon set\icon-67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895350"/>
            <a:ext cx="9429750" cy="1404938"/>
          </a:xfrm>
          <a:prstGeom prst="rect">
            <a:avLst/>
          </a:prstGeom>
          <a:noFill/>
        </p:spPr>
      </p:pic>
      <p:pic>
        <p:nvPicPr>
          <p:cNvPr id="4" name="Picture 3" descr="Y:\BRANDING &amp; NETWORK\BRANDING &amp; PR\1. BEO BEO\icon set\icon-68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809750"/>
            <a:ext cx="9429750" cy="914400"/>
          </a:xfrm>
          <a:prstGeom prst="rect">
            <a:avLst/>
          </a:prstGeom>
          <a:noFill/>
        </p:spPr>
      </p:pic>
      <p:sp>
        <p:nvSpPr>
          <p:cNvPr id="5" name="Title 1"/>
          <p:cNvSpPr txBox="1"/>
          <p:nvPr userDrawn="1"/>
        </p:nvSpPr>
        <p:spPr>
          <a:xfrm>
            <a:off x="1" y="1200150"/>
            <a:ext cx="2209799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6" name="Title 1"/>
          <p:cNvSpPr txBox="1"/>
          <p:nvPr userDrawn="1"/>
        </p:nvSpPr>
        <p:spPr>
          <a:xfrm>
            <a:off x="0" y="18859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>
                <a:latin typeface="+mj-lt"/>
                <a:ea typeface="+mj-ea"/>
                <a:cs typeface="+mj-cs"/>
              </a:rPr>
              <a:t>2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Y:\BRANDING &amp; NETWORK\BRANDING &amp; PR\1. BEO BEO\icon set\icon-69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52400" y="2495550"/>
            <a:ext cx="9429750" cy="987425"/>
          </a:xfrm>
          <a:prstGeom prst="rect">
            <a:avLst/>
          </a:prstGeom>
          <a:noFill/>
        </p:spPr>
      </p:pic>
      <p:sp>
        <p:nvSpPr>
          <p:cNvPr id="8" name="Title 1"/>
          <p:cNvSpPr txBox="1"/>
          <p:nvPr userDrawn="1"/>
        </p:nvSpPr>
        <p:spPr>
          <a:xfrm>
            <a:off x="0" y="26479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>
                <a:latin typeface="+mj-lt"/>
                <a:ea typeface="+mj-ea"/>
                <a:cs typeface="+mj-cs"/>
              </a:rPr>
              <a:t>3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657599" y="1653779"/>
            <a:ext cx="5562601" cy="384571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Mục lục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:\BRANDING &amp; NETWORK\BRANDING &amp; PR\1. BEO BEO\icon set\icon-67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895350"/>
            <a:ext cx="9429750" cy="1404938"/>
          </a:xfrm>
          <a:prstGeom prst="rect">
            <a:avLst/>
          </a:prstGeom>
          <a:noFill/>
        </p:spPr>
      </p:pic>
      <p:pic>
        <p:nvPicPr>
          <p:cNvPr id="4" name="Picture 3" descr="Y:\BRANDING &amp; NETWORK\BRANDING &amp; PR\1. BEO BEO\icon set\icon-68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1809750"/>
            <a:ext cx="9429750" cy="914400"/>
          </a:xfrm>
          <a:prstGeom prst="rect">
            <a:avLst/>
          </a:prstGeom>
          <a:noFill/>
        </p:spPr>
      </p:pic>
      <p:pic>
        <p:nvPicPr>
          <p:cNvPr id="7" name="Picture 6" descr="Y:\BRANDING &amp; NETWORK\BRANDING &amp; PR\1. BEO BEO\icon set\icon-69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-152400" y="2495550"/>
            <a:ext cx="9429750" cy="987425"/>
          </a:xfrm>
          <a:prstGeom prst="rect">
            <a:avLst/>
          </a:prstGeom>
          <a:noFill/>
        </p:spPr>
      </p:pic>
      <p:pic>
        <p:nvPicPr>
          <p:cNvPr id="9" name="Picture 8" descr="Y:\BRANDING &amp; NETWORK\BRANDING &amp; PR\1. BEO BEO\icon set\icon-70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-152400" y="2919412"/>
            <a:ext cx="9429750" cy="1404938"/>
          </a:xfrm>
          <a:prstGeom prst="rect">
            <a:avLst/>
          </a:prstGeom>
          <a:noFill/>
        </p:spPr>
      </p:pic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57200" y="4400550"/>
            <a:ext cx="82296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657599" y="1653779"/>
            <a:ext cx="5562601" cy="384571"/>
          </a:xfrm>
          <a:prstGeom prst="rect">
            <a:avLst/>
          </a:prstGeom>
        </p:spPr>
        <p:txBody>
          <a:bodyPr/>
          <a:lstStyle>
            <a:lvl1pPr algn="l">
              <a:defRPr sz="18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itle 1"/>
          <p:cNvSpPr txBox="1"/>
          <p:nvPr userDrawn="1"/>
        </p:nvSpPr>
        <p:spPr>
          <a:xfrm>
            <a:off x="1" y="1200150"/>
            <a:ext cx="2209799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</a:p>
        </p:txBody>
      </p:sp>
      <p:sp>
        <p:nvSpPr>
          <p:cNvPr id="14" name="Title 1"/>
          <p:cNvSpPr txBox="1"/>
          <p:nvPr userDrawn="1"/>
        </p:nvSpPr>
        <p:spPr>
          <a:xfrm>
            <a:off x="0" y="18859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>
                <a:latin typeface="+mj-lt"/>
                <a:ea typeface="+mj-ea"/>
                <a:cs typeface="+mj-cs"/>
              </a:rPr>
              <a:t>2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itle 1"/>
          <p:cNvSpPr txBox="1"/>
          <p:nvPr userDrawn="1"/>
        </p:nvSpPr>
        <p:spPr>
          <a:xfrm>
            <a:off x="0" y="26479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b="1">
                <a:latin typeface="+mj-lt"/>
                <a:ea typeface="+mj-ea"/>
                <a:cs typeface="+mj-cs"/>
              </a:rPr>
              <a:t>3</a:t>
            </a:r>
            <a:endParaRPr kumimoji="0" lang="en-US" sz="40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le 1"/>
          <p:cNvSpPr txBox="1"/>
          <p:nvPr userDrawn="1"/>
        </p:nvSpPr>
        <p:spPr>
          <a:xfrm>
            <a:off x="0" y="3333750"/>
            <a:ext cx="2209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600" baseline="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g kế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2" y="1047750"/>
            <a:ext cx="5410198" cy="1126330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85800" y="2190750"/>
            <a:ext cx="5410200" cy="7239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85800" y="3790950"/>
            <a:ext cx="5410200" cy="304800"/>
          </a:xfrm>
          <a:prstGeom prst="rect">
            <a:avLst/>
          </a:prstGeom>
          <a:ln>
            <a:noFill/>
          </a:ln>
        </p:spPr>
        <p:txBody>
          <a:bodyPr>
            <a:normAutofit/>
          </a:bodyPr>
          <a:lstStyle>
            <a:lvl1pPr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buClr>
                <a:schemeClr val="tx2"/>
              </a:buClr>
              <a:buFont typeface="Arial" panose="020B0604020202020204" pitchFamily="34" charset="0"/>
              <a:buChar char="•"/>
              <a:defRPr/>
            </a:lvl2pPr>
            <a:lvl3pPr>
              <a:buClr>
                <a:schemeClr val="tx2"/>
              </a:buClr>
              <a:buFont typeface="Tahoma" panose="020B0604030504040204" pitchFamily="34" charset="0"/>
              <a:buChar char="−"/>
              <a:defRPr/>
            </a:lvl3pPr>
            <a:lvl4pPr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/>
            </a:lvl4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2600" b="1" kern="1200">
          <a:solidFill>
            <a:srgbClr val="12398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123985"/>
        </a:buClr>
        <a:buFont typeface="Arial" panose="020B0604020202020204" pitchFamily="34" charset="0"/>
        <a:buNone/>
        <a:defRPr sz="2000" kern="1200">
          <a:solidFill>
            <a:schemeClr val="tx2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123985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Tahoma" panose="020B0604030504040204" pitchFamily="34" charset="0"/>
        <a:buChar char="−"/>
        <a:defRPr sz="16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7.png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2520" y="1047750"/>
            <a:ext cx="6304280" cy="1102360"/>
          </a:xfrm>
        </p:spPr>
        <p:txBody>
          <a:bodyPr/>
          <a:lstStyle/>
          <a:p>
            <a:r>
              <a:rPr lang="vi-VN" sz="2400" dirty="0"/>
              <a:t>HƯỚNG DẪN SỬ DỤNG</a:t>
            </a:r>
            <a:br>
              <a:rPr lang="vi-VN" sz="2400" dirty="0"/>
            </a:br>
            <a:r>
              <a:rPr lang="vi-VN" sz="2400" dirty="0"/>
              <a:t>PHẦN MỀM QUẢN LÝ TÀI SẢN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GIAI ĐOẠN 2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dirty="0" smtClean="0"/>
              <a:t>KHÓA HỌC ĐÀO TẠO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762000" y="818284"/>
            <a:ext cx="73914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TRUY CẬP VÀO MỘT CHỨC NĂNG – MÀN HÌNH DANH SÁCH</a:t>
            </a:r>
            <a:endParaRPr lang="vi-VN" sz="1800" dirty="0"/>
          </a:p>
        </p:txBody>
      </p:sp>
      <p:pic>
        <p:nvPicPr>
          <p:cNvPr id="1026" name="Picture 2" descr="C:\Users\Asus\AppData\Local\Temp\SNAGHTML124189b8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00150"/>
            <a:ext cx="6858000" cy="388620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0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152400" y="818284"/>
            <a:ext cx="82296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THÊM MỚI THÔNG TIN – CÁC VÀO MÀN HÌNH THÊM MỚI</a:t>
            </a:r>
            <a:endParaRPr lang="vi-VN" sz="1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0600" y="1200150"/>
            <a:ext cx="6934199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8457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-533400" y="818284"/>
            <a:ext cx="86868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THÊM MỚI THÔNG TIN– MÀN HÌNH THÊM MỚI</a:t>
            </a:r>
            <a:endParaRPr lang="vi-VN" sz="1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200150"/>
            <a:ext cx="6858000" cy="381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101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838199" y="742517"/>
            <a:ext cx="7581899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CHỈNH SỬA THÔNG TIN – CÁCH VÀO MÀN HÌNH CHỈNH SỬA</a:t>
            </a:r>
            <a:endParaRPr lang="vi-VN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19200" y="1198418"/>
            <a:ext cx="6705599" cy="388793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504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-457200" y="818284"/>
            <a:ext cx="86106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CHỈNH SỬA THÔNG TIN – MÀN HÌNH CHỈNH SỬA</a:t>
            </a:r>
            <a:endParaRPr lang="vi-VN" sz="1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71600" y="1203598"/>
            <a:ext cx="6984775" cy="38884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41" y="-114533"/>
            <a:ext cx="8969517" cy="53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7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-304800" y="818284"/>
            <a:ext cx="84582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PHÊ DUYỆT THÔNG TIN – MÀN HÌNH PHÊ DUYỆT</a:t>
            </a:r>
            <a:endParaRPr lang="vi-VN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200150"/>
            <a:ext cx="6858000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8526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1. PHÂN HỆ QUẢN LÝ KẾ HOẠCH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146" y="1342000"/>
            <a:ext cx="4811742" cy="380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609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0" y="140970"/>
            <a:ext cx="5918835" cy="842010"/>
          </a:xfrm>
        </p:spPr>
        <p:txBody>
          <a:bodyPr/>
          <a:lstStyle/>
          <a:p>
            <a:r>
              <a:rPr lang="en-US" altLang="vi-VN" sz="2400" dirty="0"/>
              <a:t>1. PHÂN HỆ QUẢN LÝ KẾ HOẠCH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8596" y="1276350"/>
            <a:ext cx="8501122" cy="3581400"/>
          </a:xfrm>
        </p:spPr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1: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Đăng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2: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mục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Quản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kế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hoạch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\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chủ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trương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như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số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tên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loại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v.v..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kumimoji="0" lang="en-US" alt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3: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thỏa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mãn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điều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kiện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ở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trên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sẽ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liệt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kê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).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muốn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kumimoji="0" lang="en-US" alt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</a:t>
            </a:r>
            <a:r>
              <a:rPr kumimoji="0" lang="en-US" altLang="ja-JP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,</a:t>
            </a:r>
            <a:r>
              <a:rPr kumimoji="0" lang="en-US" altLang="ja-JP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kumimoji="0" lang="en-US" altLang="ja-JP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kumimoji="0" lang="en-US" altLang="ja-JP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kumimoji="0" lang="en-US" altLang="ja-JP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nhấn</a:t>
            </a:r>
            <a:r>
              <a:rPr kumimoji="0" lang="en-US" altLang="ja-JP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đúp</a:t>
            </a:r>
            <a:r>
              <a:rPr kumimoji="0" lang="en-US" altLang="ja-JP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kumimoji="0" lang="en-US" altLang="ja-JP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ja-JP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ờ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trang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Sau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altLang="ja-JP" sz="15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altLang="ja-JP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    </a:t>
            </a:r>
            <a:r>
              <a:rPr lang="en-US" altLang="ja-JP" sz="15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altLang="ja-JP" sz="15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ja-JP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altLang="ja-JP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kumimoji="0" lang="en-US" altLang="ja-JP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296">
            <a:extLst>
              <a:ext uri="{FF2B5EF4-FFF2-40B4-BE49-F238E27FC236}">
                <a16:creationId xmlns:a16="http://schemas.microsoft.com/office/drawing/2014/main" id="{25646E27-A75B-4FE8-B824-732559156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86" y="2071684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1">
            <a:extLst>
              <a:ext uri="{FF2B5EF4-FFF2-40B4-BE49-F238E27FC236}">
                <a16:creationId xmlns:a16="http://schemas.microsoft.com/office/drawing/2014/main" id="{A7DC3370-5382-43D0-B18A-0DF1D6148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2786064"/>
            <a:ext cx="2857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8349BB5-AC6C-4448-8A75-53424DC14B44}"/>
              </a:ext>
            </a:extLst>
          </p:cNvPr>
          <p:cNvSpPr txBox="1"/>
          <p:nvPr/>
        </p:nvSpPr>
        <p:spPr>
          <a:xfrm>
            <a:off x="642910" y="825817"/>
            <a:ext cx="77905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altLang="en-US" sz="16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</a:t>
            </a:r>
            <a:r>
              <a:rPr lang="en-US" altLang="en-US" sz="1600" dirty="0" err="1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ờ</a:t>
            </a:r>
            <a:r>
              <a:rPr lang="en-US" altLang="en-US" sz="16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600" dirty="0" err="1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altLang="en-US" sz="16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600" dirty="0" err="1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chủ</a:t>
            </a:r>
            <a:r>
              <a:rPr lang="en-US" altLang="en-US" sz="16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tr</a:t>
            </a:r>
            <a:r>
              <a:rPr lang="vi-VN" altLang="en-US" sz="1600" dirty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ư</a:t>
            </a:r>
            <a:r>
              <a:rPr lang="en-US" altLang="en-US" sz="1600" dirty="0" err="1" smtClean="0">
                <a:solidFill>
                  <a:schemeClr val="tx1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ơng</a:t>
            </a:r>
            <a:r>
              <a:rPr lang="en-US" altLang="en-US" sz="16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-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kiếm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70">
            <a:extLst>
              <a:ext uri="{FF2B5EF4-FFF2-40B4-BE49-F238E27FC236}">
                <a16:creationId xmlns:a16="http://schemas.microsoft.com/office/drawing/2014/main" id="{FAA9014E-AC60-4274-AB16-4C636292B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147814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80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66800" y="742950"/>
            <a:ext cx="6858000" cy="404326"/>
          </a:xfrm>
        </p:spPr>
        <p:txBody>
          <a:bodyPr>
            <a:noAutofit/>
          </a:bodyPr>
          <a:lstStyle/>
          <a:p>
            <a:pPr algn="l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trương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Trưởng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357304"/>
            <a:ext cx="4143404" cy="35719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9015C2-4F44-4E14-A031-402259C3E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742"/>
            <a:ext cx="4286280" cy="35004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94046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66800" y="821782"/>
            <a:ext cx="6324600" cy="484096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1FF704-6B61-4F66-A553-738DCAD11246}"/>
              </a:ext>
            </a:extLst>
          </p:cNvPr>
          <p:cNvSpPr txBox="1"/>
          <p:nvPr/>
        </p:nvSpPr>
        <p:spPr>
          <a:xfrm>
            <a:off x="357158" y="1281613"/>
            <a:ext cx="350046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1: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Đăng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2: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mục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Quản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kế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hoạch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\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chủ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trương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– DVCM/DVDC,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như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số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loại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v.v..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3: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thỏa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mãn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điều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kiện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ở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sẽ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liệt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kê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muốn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nhấn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đúp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trang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Sao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button       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9908CDB-310C-464C-947E-4967EE545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286">
            <a:extLst>
              <a:ext uri="{FF2B5EF4-FFF2-40B4-BE49-F238E27FC236}">
                <a16:creationId xmlns:a16="http://schemas.microsoft.com/office/drawing/2014/main" id="{1BBFD66D-E089-4BF8-9B33-23FC2E97B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665" y="2466868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FABCDC8A-803F-44F2-81D3-C02DD2887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8" name="Picture 1">
            <a:extLst>
              <a:ext uri="{FF2B5EF4-FFF2-40B4-BE49-F238E27FC236}">
                <a16:creationId xmlns:a16="http://schemas.microsoft.com/office/drawing/2014/main" id="{C66D1B62-9ED8-4C55-A95D-102D9EB4F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786196"/>
            <a:ext cx="2857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FF704-6B61-4F66-A553-738DCAD11246}"/>
              </a:ext>
            </a:extLst>
          </p:cNvPr>
          <p:cNvSpPr txBox="1"/>
          <p:nvPr/>
        </p:nvSpPr>
        <p:spPr>
          <a:xfrm>
            <a:off x="4071934" y="1428742"/>
            <a:ext cx="4429156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904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Ở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cảm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thấy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nội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dung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không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chính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xác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chỉnh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sửa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lúc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này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bấm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Tab “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nội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dung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”,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182563" indent="-904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cấp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cấp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marL="182563" indent="-904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tạo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tạo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marL="182563" indent="-90488" algn="just">
              <a:lnSpc>
                <a:spcPct val="15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nhân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viên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xử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nhân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viên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được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phân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xử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742950" indent="-285750" algn="just">
              <a:lnSpc>
                <a:spcPct val="150000"/>
              </a:lnSpc>
              <a:spcBef>
                <a:spcPts val="600"/>
              </a:spcBef>
              <a:buFontTx/>
              <a:buChar char="-"/>
            </a:pPr>
            <a:endParaRPr lang="en-US" sz="1100" dirty="0"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Hình ảnh 1">
            <a:extLst>
              <a:ext uri="{FF2B5EF4-FFF2-40B4-BE49-F238E27FC236}">
                <a16:creationId xmlns:a16="http://schemas.microsoft.com/office/drawing/2014/main" id="{D5B6F8AF-41E7-4724-8BFC-514FFBE62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0" y="3286130"/>
            <a:ext cx="471490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70">
            <a:extLst>
              <a:ext uri="{FF2B5EF4-FFF2-40B4-BE49-F238E27FC236}">
                <a16:creationId xmlns:a16="http://schemas.microsoft.com/office/drawing/2014/main" id="{FAA9014E-AC60-4274-AB16-4C636292B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978" y="4227934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87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MỤC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KHÓA</a:t>
            </a:r>
            <a:r>
              <a:rPr lang="en-US" dirty="0"/>
              <a:t> </a:t>
            </a:r>
            <a:r>
              <a:rPr lang="en-US" dirty="0" err="1"/>
              <a:t>HỌC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en-US" sz="1300" dirty="0" err="1">
                <a:latin typeface="Arial" pitchFamily="34" charset="0"/>
                <a:cs typeface="Arial" pitchFamily="34" charset="0"/>
              </a:rPr>
              <a:t>Giới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thiệu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hệ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thống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mềm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quản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lý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tài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sản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giai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đoạn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2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đang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áp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tại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VietCapitalBank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ü"/>
            </a:pPr>
            <a:r>
              <a:rPr lang="en-US" sz="1300" dirty="0" err="1">
                <a:latin typeface="Arial" pitchFamily="34" charset="0"/>
                <a:cs typeface="Arial" pitchFamily="34" charset="0"/>
              </a:rPr>
              <a:t>Hướng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dẫn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sử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hệ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thống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mềm</a:t>
            </a:r>
            <a:endParaRPr lang="en-US" sz="1300" dirty="0">
              <a:latin typeface="Arial" pitchFamily="34" charset="0"/>
              <a:cs typeface="Arial" pitchFamily="34" charset="0"/>
            </a:endParaRPr>
          </a:p>
          <a:p>
            <a:pPr marL="800100" lvl="2" indent="-342900" algn="just">
              <a:lnSpc>
                <a:spcPct val="170000"/>
              </a:lnSpc>
              <a:buFont typeface="Wingdings" charset="2"/>
              <a:buChar char="§"/>
            </a:pPr>
            <a:r>
              <a:rPr lang="en-US" sz="1300" dirty="0" err="1">
                <a:latin typeface="Arial" pitchFamily="34" charset="0"/>
                <a:cs typeface="Arial" pitchFamily="34" charset="0"/>
              </a:rPr>
              <a:t>Tổng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quan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năng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bổ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sung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giai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đoạn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2</a:t>
            </a:r>
          </a:p>
          <a:p>
            <a:pPr marL="800100" lvl="2" indent="-342900" algn="just">
              <a:lnSpc>
                <a:spcPct val="170000"/>
              </a:lnSpc>
              <a:buFont typeface="Wingdings" charset="2"/>
              <a:buChar char="§"/>
            </a:pPr>
            <a:r>
              <a:rPr lang="en-US" sz="1300" dirty="0">
                <a:latin typeface="Arial" pitchFamily="34" charset="0"/>
                <a:cs typeface="Arial" pitchFamily="34" charset="0"/>
              </a:rPr>
              <a:t>Chi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tiết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chức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năng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en-US" sz="13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</a:rPr>
              <a:t>dùng</a:t>
            </a:r>
            <a:endParaRPr lang="en-US" sz="13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</a:pP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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Mục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đích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: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Hướng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dẫn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người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dùng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làm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quen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và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sử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dụng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hệ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thống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với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các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phân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hệ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mới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phục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vụ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cho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công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việc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của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Hội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sở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, Chi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nhánh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,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Phòng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giao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dịch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trong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việc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quản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lý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kế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hoạch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,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quản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lý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mua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sắm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latin typeface="Arial" pitchFamily="34" charset="0"/>
                <a:cs typeface="Arial" pitchFamily="34" charset="0"/>
                <a:sym typeface="Wingdings"/>
              </a:rPr>
              <a:t>và</a:t>
            </a:r>
            <a:r>
              <a:rPr lang="en-US" sz="1300" dirty="0"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thanh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toán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/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tạm</a:t>
            </a:r>
            <a:r>
              <a:rPr lang="en-US" sz="13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 </a:t>
            </a:r>
            <a:r>
              <a:rPr lang="en-US" sz="13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Wingdings"/>
              </a:rPr>
              <a:t>ứng</a:t>
            </a:r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270615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3400" y="742950"/>
            <a:ext cx="7391400" cy="404326"/>
          </a:xfrm>
        </p:spPr>
        <p:txBody>
          <a:bodyPr>
            <a:noAutofit/>
          </a:bodyPr>
          <a:lstStyle/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\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tr</a:t>
            </a:r>
            <a:r>
              <a:rPr lang="vi-VN" sz="14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ơng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ĐVCM/ĐVĐC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357304"/>
            <a:ext cx="3857652" cy="30718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BFA2378-4418-44DA-B187-8D0AF1358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357304"/>
            <a:ext cx="3953328" cy="301943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632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66800" y="832107"/>
            <a:ext cx="7315201" cy="484095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 -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Cấp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(GĐK, PTGĐ, TGĐ, HĐQT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BC8498-619A-41F5-975F-4A1D5E5D2945}"/>
              </a:ext>
            </a:extLst>
          </p:cNvPr>
          <p:cNvSpPr txBox="1"/>
          <p:nvPr/>
        </p:nvSpPr>
        <p:spPr>
          <a:xfrm>
            <a:off x="642911" y="1357304"/>
            <a:ext cx="414340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1: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Đăng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2: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mục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Quản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kế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hoạch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\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chủ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trương</a:t>
            </a:r>
            <a:r>
              <a:rPr lang="en-US" sz="1100" b="1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như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số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loại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v.v..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</a:t>
            </a:r>
            <a:r>
              <a:rPr lang="en-US" sz="1100" dirty="0" err="1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3: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thỏa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mãn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điều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kiện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ở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sẽ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liệt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kê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bên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muốn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,</a:t>
            </a:r>
            <a:r>
              <a:rPr lang="en-US" sz="1100" dirty="0" err="1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nhấn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đúp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trang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Sao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button       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en-US" sz="1100" dirty="0" err="1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 smtClean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</a:t>
            </a:r>
            <a:r>
              <a:rPr lang="en-US" sz="1100" dirty="0" err="1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ờ</a:t>
            </a:r>
            <a:r>
              <a:rPr lang="en-US" sz="11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r>
              <a:rPr lang="en-US" sz="1100" dirty="0"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96">
            <a:extLst>
              <a:ext uri="{FF2B5EF4-FFF2-40B4-BE49-F238E27FC236}">
                <a16:creationId xmlns:a16="http://schemas.microsoft.com/office/drawing/2014/main" id="{F7A531FE-C9F4-4E73-9386-78527E9F0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19278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">
            <a:extLst>
              <a:ext uri="{FF2B5EF4-FFF2-40B4-BE49-F238E27FC236}">
                <a16:creationId xmlns:a16="http://schemas.microsoft.com/office/drawing/2014/main" id="{3E5463FB-FEB8-4591-AF5E-F8E424E17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3357568"/>
            <a:ext cx="2857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">
            <a:extLst>
              <a:ext uri="{FF2B5EF4-FFF2-40B4-BE49-F238E27FC236}">
                <a16:creationId xmlns:a16="http://schemas.microsoft.com/office/drawing/2014/main" id="{7183E544-5E92-4460-B8FA-C97BB6525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857634"/>
            <a:ext cx="28575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929190" y="1500178"/>
            <a:ext cx="392909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Ở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ngưới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cảm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thấy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nội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dung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không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chính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xác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cần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chỉnh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sửa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lúc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này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bấm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vào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Tab “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nội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dung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”,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285750" marR="0" lvl="0" indent="-28575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cấp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cấp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phê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trước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285750" marR="0" lvl="0" indent="-28575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tạo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: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trả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về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người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tạo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100" dirty="0" err="1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100" dirty="0" smtClean="0"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285750" marR="0" lvl="0" indent="-28575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685800" algn="l"/>
              </a:tabLst>
            </a:pPr>
            <a:endParaRPr lang="en-US" sz="1100" dirty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9" name="Hình ảnh 1">
            <a:extLst>
              <a:ext uri="{FF2B5EF4-FFF2-40B4-BE49-F238E27FC236}">
                <a16:creationId xmlns:a16="http://schemas.microsoft.com/office/drawing/2014/main" id="{B0E0D6CE-9DB1-4809-B489-1E1B301B9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1" y="3071816"/>
            <a:ext cx="3714776" cy="168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27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572000" y="785800"/>
            <a:ext cx="4038600" cy="484095"/>
          </a:xfrm>
        </p:spPr>
        <p:txBody>
          <a:bodyPr>
            <a:noAutofit/>
          </a:bodyPr>
          <a:lstStyle/>
          <a:p>
            <a:pPr marL="0" indent="0" algn="l"/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(GĐK, PTGĐ, TGĐ, HĐQT) –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tr</a:t>
            </a:r>
            <a:r>
              <a:rPr lang="vi-VN" sz="1100" b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ơng</a:t>
            </a:r>
            <a:endParaRPr lang="en-US" sz="11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285866"/>
            <a:ext cx="4214842" cy="29877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57158" y="742948"/>
            <a:ext cx="4286280" cy="484095"/>
          </a:xfrm>
        </p:spPr>
        <p:txBody>
          <a:bodyPr>
            <a:noAutofit/>
          </a:bodyPr>
          <a:lstStyle/>
          <a:p>
            <a:pPr marL="0" indent="0" algn="l"/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(GĐK, PTGĐ, TGĐ, HĐQT) –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tờ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tr</a:t>
            </a:r>
            <a:r>
              <a:rPr lang="vi-VN" sz="1100" b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ơng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18A7A6-D119-46DB-88FE-A78352538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357304"/>
            <a:ext cx="4071966" cy="293847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1864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361950"/>
            <a:ext cx="5562601" cy="484096"/>
          </a:xfrm>
        </p:spPr>
        <p:txBody>
          <a:bodyPr/>
          <a:lstStyle/>
          <a:p>
            <a:r>
              <a:rPr lang="en-US" sz="2400" dirty="0"/>
              <a:t>1</a:t>
            </a:r>
            <a:r>
              <a:rPr lang="en-US" sz="2400" dirty="0" smtClean="0"/>
              <a:t>. </a:t>
            </a:r>
            <a:r>
              <a:rPr lang="en-US" sz="2400" dirty="0"/>
              <a:t>PHÂN HỆ QUẢN LÝ KẾ HOẠCH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200" y="742949"/>
            <a:ext cx="6629401" cy="304802"/>
          </a:xfrm>
        </p:spPr>
        <p:txBody>
          <a:bodyPr>
            <a:noAutofit/>
          </a:bodyPr>
          <a:lstStyle/>
          <a:p>
            <a:pPr algn="l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-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Tùy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hạn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mức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047751"/>
            <a:ext cx="6629400" cy="40386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0031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2. PHÂN HỆ QUẢN LÝ MUA SẮM</a:t>
            </a:r>
            <a:endParaRPr lang="vi-VN" alt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</p:txBody>
      </p:sp>
      <p:pic>
        <p:nvPicPr>
          <p:cNvPr id="6" name="Picture 2" descr="Untitle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53"/>
          <a:stretch>
            <a:fillRect/>
          </a:stretch>
        </p:blipFill>
        <p:spPr bwMode="auto">
          <a:xfrm>
            <a:off x="3267738" y="1279078"/>
            <a:ext cx="2888558" cy="3864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57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2. PHÂN HỆ QUẢN LÝ MUA SẮM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8596" y="1428742"/>
            <a:ext cx="3500462" cy="2681077"/>
          </a:xfrm>
        </p:spPr>
        <p:txBody>
          <a:bodyPr/>
          <a:lstStyle/>
          <a:p>
            <a:pPr algn="just"/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sắm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PYC MS ĐVCM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PYC MS ĐMMS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việc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PYC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- PO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786182" y="1500180"/>
            <a:ext cx="4138618" cy="2428892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Chức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phiếu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yêu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cầu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mua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sắm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lvl="0" indent="-457200" algn="just" defTabSz="4572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Mục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đích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dựa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tờ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trương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 defTabSz="4572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tượng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 defTabSz="457200"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Thao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sửa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37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67890" y="118261"/>
            <a:ext cx="5918835" cy="842010"/>
          </a:xfrm>
        </p:spPr>
        <p:txBody>
          <a:bodyPr/>
          <a:lstStyle/>
          <a:p>
            <a:r>
              <a:rPr lang="en-US" altLang="vi-VN" sz="2400" dirty="0"/>
              <a:t>2. PHÂN HỆ QUẢN LÝ MUA SẮM</a:t>
            </a:r>
            <a:endParaRPr lang="vi-VN" alt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D6DF2-7224-451F-8438-13975101E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596" y="1276354"/>
            <a:ext cx="8072494" cy="3652850"/>
          </a:xfrm>
        </p:spPr>
        <p:txBody>
          <a:bodyPr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1: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Đăng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với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quyền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trưởng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đơn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vị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doanh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2: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mục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Quản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mua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sắm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\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mua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1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sắm</a:t>
            </a: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như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số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nội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dung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năm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đơn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vị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v.v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…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thái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sau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kumimoji="0" lang="en-US" alt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ớc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thỏa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mãn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điều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kiện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ở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trên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sẽ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liệt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kê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được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bên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dưới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muốn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thái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chờ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.</a:t>
            </a:r>
          </a:p>
          <a:p>
            <a:pPr mar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ớc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4: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     </a:t>
            </a:r>
            <a:r>
              <a:rPr kumimoji="0" lang="en-US" altLang="en-US" sz="15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ực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hiện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altLang="en-US" sz="15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altLang="en-US" sz="15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algn="just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US" sz="15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17B25212-4588-4235-BFB7-C87F4B4EF8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E6CCB0-D8E6-4795-A07D-2765A9C25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5" name="Picture 674">
            <a:extLst>
              <a:ext uri="{FF2B5EF4-FFF2-40B4-BE49-F238E27FC236}">
                <a16:creationId xmlns:a16="http://schemas.microsoft.com/office/drawing/2014/main" id="{16DF8A8A-EAE0-4BC5-A3DA-ABC23BA88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2500312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672">
            <a:extLst>
              <a:ext uri="{FF2B5EF4-FFF2-40B4-BE49-F238E27FC236}">
                <a16:creationId xmlns:a16="http://schemas.microsoft.com/office/drawing/2014/main" id="{3F2EB3D4-E90A-4E62-9BBA-6FF9AB354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429006"/>
            <a:ext cx="314325" cy="2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670">
            <a:extLst>
              <a:ext uri="{FF2B5EF4-FFF2-40B4-BE49-F238E27FC236}">
                <a16:creationId xmlns:a16="http://schemas.microsoft.com/office/drawing/2014/main" id="{FAA9014E-AC60-4274-AB16-4C636292B7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786196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B5B3F66-50BF-48D5-890C-DB5634FBD578}"/>
              </a:ext>
            </a:extLst>
          </p:cNvPr>
          <p:cNvSpPr txBox="1"/>
          <p:nvPr/>
        </p:nvSpPr>
        <p:spPr>
          <a:xfrm>
            <a:off x="357158" y="818033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\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Màn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PYC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02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3FDBB-AF4F-4C01-892E-570B11AAE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361949"/>
            <a:ext cx="5562601" cy="533401"/>
          </a:xfrm>
        </p:spPr>
        <p:txBody>
          <a:bodyPr/>
          <a:lstStyle/>
          <a:p>
            <a:r>
              <a:rPr lang="en-US" sz="2400" dirty="0"/>
              <a:t>2. PHÂN HỆ QUẢN LÝ MUA SẮM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0D52E-8204-4EE0-B88A-DA4578D32186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200" y="798315"/>
            <a:ext cx="6934200" cy="249435"/>
          </a:xfrm>
        </p:spPr>
        <p:txBody>
          <a:bodyPr>
            <a:noAutofit/>
          </a:bodyPr>
          <a:lstStyle/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PYC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\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428742"/>
            <a:ext cx="3924303" cy="3429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A04A06-95CF-4B06-85E2-D8A47A91DE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428742"/>
            <a:ext cx="4357717" cy="342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7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60DEA-A827-4D12-B6A0-E074E0824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50"/>
            <a:ext cx="5562601" cy="381000"/>
          </a:xfrm>
        </p:spPr>
        <p:txBody>
          <a:bodyPr/>
          <a:lstStyle/>
          <a:p>
            <a:r>
              <a:rPr lang="en-US" sz="2400" dirty="0"/>
              <a:t>2. PHÂN HỆ QUẢN LÝ MUA SẮM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840854-C075-4D14-91F1-FD9FD0EC1C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4414" y="857238"/>
            <a:ext cx="4000528" cy="457200"/>
          </a:xfrm>
        </p:spPr>
        <p:txBody>
          <a:bodyPr>
            <a:normAutofit/>
          </a:bodyPr>
          <a:lstStyle/>
          <a:p>
            <a:pPr algn="l"/>
            <a:r>
              <a:rPr lang="en-US" sz="1500" b="1" dirty="0" smtClean="0">
                <a:latin typeface="Times New Roman" pitchFamily="18" charset="0"/>
                <a:cs typeface="Times New Roman" pitchFamily="18" charset="0"/>
              </a:rPr>
              <a:t>ĐVMS </a:t>
            </a:r>
            <a:r>
              <a:rPr lang="en-US" sz="15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1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420441-DA5B-4023-B194-2B23393E287F}"/>
              </a:ext>
            </a:extLst>
          </p:cNvPr>
          <p:cNvSpPr txBox="1"/>
          <p:nvPr/>
        </p:nvSpPr>
        <p:spPr>
          <a:xfrm>
            <a:off x="357158" y="1357304"/>
            <a:ext cx="8429684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1: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Đăng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với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quyền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trưởng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đơn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vị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kinh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doanh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 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2: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mục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Quản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lý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mua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sắm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\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mua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b="1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sắm</a:t>
            </a:r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tin,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nhập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thông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tin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như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số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trình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v.v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…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hoặc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thái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chờ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sau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đó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kiếm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</a:t>
            </a:r>
            <a:r>
              <a:rPr lang="en-US" sz="15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</a:t>
            </a:r>
            <a:r>
              <a:rPr lang="en-US" sz="1500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lang="en-US" sz="15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3: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Nếu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có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thỏa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mãn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điều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kiện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ở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trên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hệ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thống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sẽ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liệt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kê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các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tìm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được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danh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sách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lưới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).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Chọn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muốn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(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trạng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thái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chờ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)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và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click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lang="en-US" sz="1500" dirty="0" err="1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lang="en-US" sz="1500" dirty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en-US" sz="1500" dirty="0" smtClean="0"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.</a:t>
            </a:r>
            <a:endParaRPr lang="en-US" sz="1500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Bước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4: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Trong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màn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hình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xem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chi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tiết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click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nút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kumimoji="0" lang="en-US" altLang="en-US" sz="15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để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thực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hiện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duyệt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phiếu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yêu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altLang="en-US" sz="1500" b="0" i="0" u="none" strike="noStrike" cap="none" normalizeH="0" baseline="0" dirty="0" err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cầu</a:t>
            </a:r>
            <a:r>
              <a:rPr kumimoji="0" lang="en-US" altLang="en-US" sz="1500" b="0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.</a:t>
            </a:r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kumimoji="0" lang="en-US" altLang="en-US" sz="15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674">
            <a:extLst>
              <a:ext uri="{FF2B5EF4-FFF2-40B4-BE49-F238E27FC236}">
                <a16:creationId xmlns:a16="http://schemas.microsoft.com/office/drawing/2014/main" id="{E6ED97A9-EA60-4607-8116-8CFF507B8A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2571750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72">
            <a:extLst>
              <a:ext uri="{FF2B5EF4-FFF2-40B4-BE49-F238E27FC236}">
                <a16:creationId xmlns:a16="http://schemas.microsoft.com/office/drawing/2014/main" id="{D5C1A40B-1F63-417C-87A2-5521362EB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3643320"/>
            <a:ext cx="31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70">
            <a:extLst>
              <a:ext uri="{FF2B5EF4-FFF2-40B4-BE49-F238E27FC236}">
                <a16:creationId xmlns:a16="http://schemas.microsoft.com/office/drawing/2014/main" id="{6BA0E075-AFD9-414F-BF6C-02C2BB8B0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820" y="4117758"/>
            <a:ext cx="2571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6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60DEA-A827-4D12-B6A0-E074E0824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50"/>
            <a:ext cx="5562601" cy="381000"/>
          </a:xfrm>
        </p:spPr>
        <p:txBody>
          <a:bodyPr/>
          <a:lstStyle/>
          <a:p>
            <a:r>
              <a:rPr lang="en-US" sz="2400" dirty="0"/>
              <a:t>2. PHÂN HỆ QUẢN LÝ MUA SẮM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840854-C075-4D14-91F1-FD9FD0EC1C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714876" y="785800"/>
            <a:ext cx="4214842" cy="500066"/>
          </a:xfrm>
        </p:spPr>
        <p:txBody>
          <a:bodyPr>
            <a:normAutofit/>
          </a:bodyPr>
          <a:lstStyle/>
          <a:p>
            <a:pPr marL="174625" indent="-174625"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ĐVMS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sắm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500180"/>
            <a:ext cx="3914756" cy="3429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1FF574-CBC1-4DC4-A8B8-FF5FA6D8A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500180"/>
            <a:ext cx="4357718" cy="3429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A840854-C075-4D14-91F1-FD9FD0EC1C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14282" y="785800"/>
            <a:ext cx="4429124" cy="528638"/>
          </a:xfrm>
        </p:spPr>
        <p:txBody>
          <a:bodyPr>
            <a:noAutofit/>
          </a:bodyPr>
          <a:lstStyle/>
          <a:p>
            <a:pPr marL="92075" indent="-92075" algn="l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ĐVMS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Màn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kiêm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PYC</a:t>
            </a:r>
          </a:p>
        </p:txBody>
      </p:sp>
    </p:spTree>
    <p:extLst>
      <p:ext uri="{BB962C8B-B14F-4D97-AF65-F5344CB8AC3E}">
        <p14:creationId xmlns:p14="http://schemas.microsoft.com/office/powerpoint/2010/main" val="20327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57599" y="1676639"/>
            <a:ext cx="5562601" cy="384571"/>
          </a:xfrm>
        </p:spPr>
        <p:txBody>
          <a:bodyPr/>
          <a:lstStyle/>
          <a:p>
            <a:r>
              <a:rPr lang="en-US" dirty="0">
                <a:sym typeface="+mn-ea"/>
              </a:rPr>
              <a:t>PHÂN HỆ QUẢN LÝ KẾ HOẠCH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" name="Title 3"/>
          <p:cNvSpPr>
            <a:spLocks noGrp="1"/>
          </p:cNvSpPr>
          <p:nvPr/>
        </p:nvSpPr>
        <p:spPr>
          <a:xfrm>
            <a:off x="3657600" y="2183130"/>
            <a:ext cx="5562601" cy="3845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ym typeface="+mn-ea"/>
              </a:rPr>
              <a:t>PHÂN HỆ QUẢN LÝ MUA SẮM</a:t>
            </a:r>
          </a:p>
        </p:txBody>
      </p:sp>
      <p:sp>
        <p:nvSpPr>
          <p:cNvPr id="3" name="Title 3"/>
          <p:cNvSpPr>
            <a:spLocks noGrp="1"/>
          </p:cNvSpPr>
          <p:nvPr/>
        </p:nvSpPr>
        <p:spPr>
          <a:xfrm>
            <a:off x="3657599" y="2710419"/>
            <a:ext cx="5562601" cy="3845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ym typeface="+mn-ea"/>
              </a:rPr>
              <a:t>PHÂN HỆ THANH TOÁN/ TẠM ỨNG</a:t>
            </a:r>
          </a:p>
        </p:txBody>
      </p:sp>
      <p:sp>
        <p:nvSpPr>
          <p:cNvPr id="6" name="Title 3"/>
          <p:cNvSpPr>
            <a:spLocks noGrp="1"/>
          </p:cNvSpPr>
          <p:nvPr/>
        </p:nvSpPr>
        <p:spPr>
          <a:xfrm>
            <a:off x="3657600" y="3234294"/>
            <a:ext cx="5562601" cy="3845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vi-VN" dirty="0" smtClean="0">
                <a:sym typeface="+mn-ea"/>
              </a:rPr>
              <a:t>BÀI THI TRẮC NGHIỆM</a:t>
            </a:r>
            <a:endParaRPr lang="en-US" altLang="vi-VN" dirty="0">
              <a:sym typeface="+mn-ea"/>
            </a:endParaRPr>
          </a:p>
        </p:txBody>
      </p:sp>
      <p:sp>
        <p:nvSpPr>
          <p:cNvPr id="8" name="Title 4"/>
          <p:cNvSpPr txBox="1"/>
          <p:nvPr/>
        </p:nvSpPr>
        <p:spPr>
          <a:xfrm>
            <a:off x="3428999" y="845127"/>
            <a:ext cx="3962401" cy="65982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b="1" dirty="0" err="1">
                <a:solidFill>
                  <a:srgbClr val="123985"/>
                </a:solidFill>
              </a:rPr>
              <a:t>NỘI</a:t>
            </a:r>
            <a:r>
              <a:rPr lang="en-US" sz="2600" b="1" dirty="0">
                <a:solidFill>
                  <a:srgbClr val="123985"/>
                </a:solidFill>
              </a:rPr>
              <a:t> DUNG </a:t>
            </a:r>
            <a:r>
              <a:rPr lang="en-US" sz="2600" b="1" dirty="0" err="1">
                <a:solidFill>
                  <a:srgbClr val="123985"/>
                </a:solidFill>
              </a:rPr>
              <a:t>KHÓA</a:t>
            </a:r>
            <a:r>
              <a:rPr lang="en-US" sz="2600" b="1" dirty="0">
                <a:solidFill>
                  <a:srgbClr val="123985"/>
                </a:solidFill>
              </a:rPr>
              <a:t> </a:t>
            </a:r>
            <a:r>
              <a:rPr lang="en-US" sz="2600" b="1" dirty="0" err="1">
                <a:solidFill>
                  <a:srgbClr val="123985"/>
                </a:solidFill>
              </a:rPr>
              <a:t>HỌC</a:t>
            </a:r>
            <a:endParaRPr lang="en-US" sz="2600" b="1" dirty="0">
              <a:solidFill>
                <a:srgbClr val="1239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35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2. PHÂN HỆ QUẢN LÝ MUA SẮM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85720" y="1285866"/>
            <a:ext cx="3571900" cy="2657485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11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0" indent="-457200" algn="just" defTabSz="457200">
              <a:lnSpc>
                <a:spcPct val="15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Ngân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lvl="0" indent="-457200" algn="just" defTabSz="457200">
              <a:lnSpc>
                <a:spcPct val="15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endParaRPr 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 defTabSz="457200">
              <a:lnSpc>
                <a:spcPct val="15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 defTabSz="457200">
              <a:lnSpc>
                <a:spcPct val="150000"/>
              </a:lnSpc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 defTabSz="457200">
              <a:lnSpc>
                <a:spcPct val="150000"/>
              </a:lnSpc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Content Placeholder 6"/>
          <p:cNvSpPr txBox="1">
            <a:spLocks/>
          </p:cNvSpPr>
          <p:nvPr/>
        </p:nvSpPr>
        <p:spPr>
          <a:xfrm>
            <a:off x="3857620" y="1214428"/>
            <a:ext cx="4857784" cy="3795722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1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Lãnh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đạo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duyệt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Phiếu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yêu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1" i="0" u="sng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r>
              <a:rPr kumimoji="0" lang="en-US" sz="1100" b="1" i="0" u="sng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11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vi-VN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ớc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1: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Đăng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nhập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hệ</a:t>
            </a: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thống</a:t>
            </a:r>
            <a:endParaRPr kumimoji="0" 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sắm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tờ</a:t>
            </a:r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v.v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endParaRPr kumimoji="0" lang="en-US" altLang="en-US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123985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click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vi-V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ớc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3: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lưới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click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.</a:t>
            </a:r>
          </a:p>
          <a:p>
            <a:pPr marL="0" marR="0" lvl="0" indent="-3429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vi-V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ư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ớc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4: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click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kumimoji="0" lang="en-US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674">
            <a:extLst>
              <a:ext uri="{FF2B5EF4-FFF2-40B4-BE49-F238E27FC236}">
                <a16:creationId xmlns:a16="http://schemas.microsoft.com/office/drawing/2014/main" id="{FA8A8B91-A7C2-4E46-AF4F-0311736E8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714626"/>
            <a:ext cx="219528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72">
            <a:extLst>
              <a:ext uri="{FF2B5EF4-FFF2-40B4-BE49-F238E27FC236}">
                <a16:creationId xmlns:a16="http://schemas.microsoft.com/office/drawing/2014/main" id="{FBD668B5-2F6E-4F7D-9BF6-1A4EC608B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44" y="3500444"/>
            <a:ext cx="228600" cy="207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70">
            <a:extLst>
              <a:ext uri="{FF2B5EF4-FFF2-40B4-BE49-F238E27FC236}">
                <a16:creationId xmlns:a16="http://schemas.microsoft.com/office/drawing/2014/main" id="{3494F6BF-4C00-4CE7-A91F-752E12194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3714758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06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60DEA-A827-4D12-B6A0-E074E0824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50"/>
            <a:ext cx="5562601" cy="381000"/>
          </a:xfrm>
        </p:spPr>
        <p:txBody>
          <a:bodyPr/>
          <a:lstStyle/>
          <a:p>
            <a:r>
              <a:rPr lang="en-US" sz="2400" dirty="0"/>
              <a:t>2. PHÂN HỆ QUẢN LÝ MUA SẮM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840854-C075-4D14-91F1-FD9FD0EC1C3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200" y="813955"/>
            <a:ext cx="7620000" cy="304800"/>
          </a:xfrm>
        </p:spPr>
        <p:txBody>
          <a:bodyPr>
            <a:normAutofit/>
          </a:bodyPr>
          <a:lstStyle/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Lãnh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đạo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PYC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sắm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\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yêu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1428742"/>
            <a:ext cx="4357718" cy="32389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1500180"/>
            <a:ext cx="3286148" cy="321471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7586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3. PHÂN HỆ THANH TOÁN/ TẠM ỨNG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: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890" y="1276350"/>
            <a:ext cx="2606220" cy="36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366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3. PHÂN HỆ THANH TOÁN/ TẠM ỨNG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0034" y="1357304"/>
            <a:ext cx="3071834" cy="3195646"/>
          </a:xfrm>
        </p:spPr>
        <p:txBody>
          <a:bodyPr/>
          <a:lstStyle/>
          <a:p>
            <a:pPr algn="just">
              <a:lnSpc>
                <a:spcPct val="140000"/>
              </a:lnSpc>
            </a:pPr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1100" u="sng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just">
              <a:lnSpc>
                <a:spcPct val="140000"/>
              </a:lnSpc>
              <a:buFont typeface="Wingdings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ứng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40000"/>
              </a:lnSpc>
              <a:buFont typeface="Wingdings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40000"/>
              </a:lnSpc>
              <a:buFont typeface="Wingdings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40000"/>
              </a:lnSpc>
              <a:buFont typeface="Wingdings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lnSpc>
                <a:spcPct val="140000"/>
              </a:lnSpc>
              <a:buFont typeface="Wingdings" pitchFamily="2" charset="2"/>
              <a:buChar char="ü"/>
            </a:pP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err="1">
                <a:latin typeface="Times New Roman" pitchFamily="18" charset="0"/>
                <a:cs typeface="Times New Roman" pitchFamily="18" charset="0"/>
              </a:rPr>
              <a:t>lý</a:t>
            </a:r>
            <a:endParaRPr lang="en-US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214678" y="1500180"/>
            <a:ext cx="4786322" cy="3433770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NCC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26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CAF7-A641-4CD5-875C-86CB3C86F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49"/>
            <a:ext cx="6172200" cy="381001"/>
          </a:xfrm>
        </p:spPr>
        <p:txBody>
          <a:bodyPr/>
          <a:lstStyle/>
          <a:p>
            <a:r>
              <a:rPr lang="en-US" sz="2400" dirty="0"/>
              <a:t>3</a:t>
            </a:r>
            <a:r>
              <a:rPr lang="en-US" sz="2400" dirty="0" smtClean="0"/>
              <a:t>. </a:t>
            </a:r>
            <a:r>
              <a:rPr lang="en-US" sz="2400" dirty="0"/>
              <a:t>PHÂN HỆ THANH TOÁN/  TẠM ỨNG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1352550"/>
            <a:ext cx="4463356" cy="3454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\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algn="just">
              <a:lnSpc>
                <a:spcPct val="150000"/>
              </a:lnSpc>
              <a:spcBef>
                <a:spcPts val="600"/>
              </a:spcBef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click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5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0" name="Picture 694">
            <a:extLst>
              <a:ext uri="{FF2B5EF4-FFF2-40B4-BE49-F238E27FC236}">
                <a16:creationId xmlns:a16="http://schemas.microsoft.com/office/drawing/2014/main" id="{9541DD9E-307D-4FAC-8179-E1EF7DB0B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96" y="2499742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62">
            <a:extLst>
              <a:ext uri="{FF2B5EF4-FFF2-40B4-BE49-F238E27FC236}">
                <a16:creationId xmlns:a16="http://schemas.microsoft.com/office/drawing/2014/main" id="{757971EF-0D57-4BE0-8486-2070C23313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76508"/>
            <a:ext cx="262593" cy="23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61">
            <a:extLst>
              <a:ext uri="{FF2B5EF4-FFF2-40B4-BE49-F238E27FC236}">
                <a16:creationId xmlns:a16="http://schemas.microsoft.com/office/drawing/2014/main" id="{0A6E7B96-7FAD-4C25-BC75-33D3D97228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63838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7752" y="1357304"/>
            <a:ext cx="3786214" cy="31432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2CFABE2-897E-4AC7-9FC8-7E622ED9B46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85800" y="857238"/>
            <a:ext cx="8305800" cy="357190"/>
          </a:xfrm>
        </p:spPr>
        <p:txBody>
          <a:bodyPr>
            <a:noAutofit/>
          </a:bodyPr>
          <a:lstStyle/>
          <a:p>
            <a:pPr marL="182563" indent="-182563" algn="l"/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438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60496-3C3C-4030-B72F-810B70F98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438149"/>
            <a:ext cx="5867400" cy="45720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FABE2-897E-4AC7-9FC8-7E622ED9B46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66800" y="783895"/>
            <a:ext cx="6858000" cy="304800"/>
          </a:xfrm>
        </p:spPr>
        <p:txBody>
          <a:bodyPr>
            <a:normAutofit/>
          </a:bodyPr>
          <a:lstStyle/>
          <a:p>
            <a:pPr algn="l"/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Asus\AppData\Local\Temp\SNAGHTML38332e6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88695"/>
            <a:ext cx="6781800" cy="399765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70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860496-3C3C-4030-B72F-810B70F98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438149"/>
            <a:ext cx="5867400" cy="45720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FABE2-897E-4AC7-9FC8-7E622ED9B46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143000" y="789030"/>
            <a:ext cx="8153400" cy="304800"/>
          </a:xfrm>
        </p:spPr>
        <p:txBody>
          <a:bodyPr>
            <a:normAutofit/>
          </a:bodyPr>
          <a:lstStyle/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NCC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1347614"/>
            <a:ext cx="4320480" cy="37387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-108520" y="1444711"/>
            <a:ext cx="4248472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\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click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61">
            <a:extLst>
              <a:ext uri="{FF2B5EF4-FFF2-40B4-BE49-F238E27FC236}">
                <a16:creationId xmlns:a16="http://schemas.microsoft.com/office/drawing/2014/main" id="{9220E189-24A5-4FE9-BDB7-9BC75B593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23878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4">
            <a:extLst>
              <a:ext uri="{FF2B5EF4-FFF2-40B4-BE49-F238E27FC236}">
                <a16:creationId xmlns:a16="http://schemas.microsoft.com/office/drawing/2014/main" id="{9E454CA1-D04B-45C7-8533-CF9E41303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7774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2">
            <a:extLst>
              <a:ext uri="{FF2B5EF4-FFF2-40B4-BE49-F238E27FC236}">
                <a16:creationId xmlns:a16="http://schemas.microsoft.com/office/drawing/2014/main" id="{16A0504D-F370-463B-A153-EE7C3574A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90969"/>
            <a:ext cx="228600" cy="20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654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CAF7-A641-4CD5-875C-86CB3C86F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49"/>
            <a:ext cx="6172200" cy="381001"/>
          </a:xfrm>
        </p:spPr>
        <p:txBody>
          <a:bodyPr/>
          <a:lstStyle/>
          <a:p>
            <a:r>
              <a:rPr lang="en-US" sz="2400" dirty="0"/>
              <a:t>3</a:t>
            </a:r>
            <a:r>
              <a:rPr lang="en-US" sz="2400" dirty="0" smtClean="0"/>
              <a:t>. </a:t>
            </a:r>
            <a:r>
              <a:rPr lang="en-US" sz="2400" dirty="0"/>
              <a:t>PHÂN HỆ </a:t>
            </a:r>
            <a:r>
              <a:rPr lang="en-US" sz="2400" dirty="0" smtClean="0"/>
              <a:t>THANH TOÁN/ TẠM ỨNG</a:t>
            </a:r>
            <a:endParaRPr lang="en-US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64B04-0993-4132-BFA0-79975EBA4FF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066800" y="889040"/>
            <a:ext cx="3433762" cy="304800"/>
          </a:xfrm>
        </p:spPr>
        <p:txBody>
          <a:bodyPr>
            <a:noAutofit/>
          </a:bodyPr>
          <a:lstStyle/>
          <a:p>
            <a:pPr algn="l"/>
            <a:r>
              <a:rPr lang="en-US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1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endParaRPr lang="en-US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2283" y="1352550"/>
            <a:ext cx="2961023" cy="3208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\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US" sz="11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nhấp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64">
            <a:extLst>
              <a:ext uri="{FF2B5EF4-FFF2-40B4-BE49-F238E27FC236}">
                <a16:creationId xmlns:a16="http://schemas.microsoft.com/office/drawing/2014/main" id="{633255F2-1CD7-4EB6-9B9D-0E287DD38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3071816"/>
            <a:ext cx="209550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62">
            <a:extLst>
              <a:ext uri="{FF2B5EF4-FFF2-40B4-BE49-F238E27FC236}">
                <a16:creationId xmlns:a16="http://schemas.microsoft.com/office/drawing/2014/main" id="{047B5B77-07DB-4D40-A864-3418F9EDF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3643320"/>
            <a:ext cx="254712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FE8222-DBA8-4726-B278-87620D8D44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9058" y="1357304"/>
            <a:ext cx="4714908" cy="32147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2CFABE2-897E-4AC7-9FC8-7E622ED9B46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00496" y="928676"/>
            <a:ext cx="4286280" cy="357190"/>
          </a:xfrm>
        </p:spPr>
        <p:txBody>
          <a:bodyPr>
            <a:normAutofit/>
          </a:bodyPr>
          <a:lstStyle/>
          <a:p>
            <a:pPr algn="l"/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endParaRPr lang="en-US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93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CAF7-A641-4CD5-875C-86CB3C86F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49"/>
            <a:ext cx="6096000" cy="381001"/>
          </a:xfrm>
        </p:spPr>
        <p:txBody>
          <a:bodyPr/>
          <a:lstStyle/>
          <a:p>
            <a:r>
              <a:rPr lang="en-US" sz="2400" dirty="0" smtClean="0"/>
              <a:t>3. </a:t>
            </a:r>
            <a:r>
              <a:rPr lang="en-US" sz="2400" dirty="0"/>
              <a:t>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64B04-0993-4132-BFA0-79975EBA4FF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143000" y="889040"/>
            <a:ext cx="6934200" cy="304800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1352550"/>
            <a:ext cx="7239000" cy="4313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\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Muốn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nhấp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vi-VN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ư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ớc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click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15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694">
            <a:extLst>
              <a:ext uri="{FF2B5EF4-FFF2-40B4-BE49-F238E27FC236}">
                <a16:creationId xmlns:a16="http://schemas.microsoft.com/office/drawing/2014/main" id="{C1D1194E-6DA2-4B7B-A0E9-77CB13594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76550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93">
            <a:extLst>
              <a:ext uri="{FF2B5EF4-FFF2-40B4-BE49-F238E27FC236}">
                <a16:creationId xmlns:a16="http://schemas.microsoft.com/office/drawing/2014/main" id="{F06271A4-661C-44A5-9C20-A8B90F7CFE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638550"/>
            <a:ext cx="2762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61">
            <a:extLst>
              <a:ext uri="{FF2B5EF4-FFF2-40B4-BE49-F238E27FC236}">
                <a16:creationId xmlns:a16="http://schemas.microsoft.com/office/drawing/2014/main" id="{78DD1917-5FF9-4E14-9153-1754130AD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19550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94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13670-C4C8-4CB0-98DE-E9192E4B0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175618"/>
            <a:ext cx="5867400" cy="84177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DEE7B-3182-4559-9894-831898689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200" y="836414"/>
            <a:ext cx="6705600" cy="51435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0B0584-95B8-4EC7-849C-83C417481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322189"/>
            <a:ext cx="6629400" cy="379273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610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590550"/>
            <a:ext cx="7696200" cy="841771"/>
          </a:xfrm>
        </p:spPr>
        <p:txBody>
          <a:bodyPr/>
          <a:lstStyle/>
          <a:p>
            <a:r>
              <a:rPr lang="vi-VN" sz="1800" dirty="0"/>
              <a:t>GIỚI THIỂU TỔNG THỂ CƠ CHẾ HOẠT ĐỘNG CỦA HỆ THỐNG</a:t>
            </a:r>
          </a:p>
        </p:txBody>
      </p:sp>
      <p:pic>
        <p:nvPicPr>
          <p:cNvPr id="8" name="Picture 2" descr="ffdab6ea1fb960231680479de2b6c140551ef5c346df12467bde54563e9bab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4" t="8229" r="15016" b="1746"/>
          <a:stretch>
            <a:fillRect/>
          </a:stretch>
        </p:blipFill>
        <p:spPr bwMode="auto">
          <a:xfrm>
            <a:off x="1888819" y="1317688"/>
            <a:ext cx="5366362" cy="382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13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13670-C4C8-4CB0-98DE-E9192E4B0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194669"/>
            <a:ext cx="5867400" cy="84177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DEE7B-3182-4559-9894-831898689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199" y="779265"/>
            <a:ext cx="6705600" cy="514350"/>
          </a:xfrm>
        </p:spPr>
        <p:txBody>
          <a:bodyPr>
            <a:normAutofit fontScale="92500"/>
          </a:bodyPr>
          <a:lstStyle/>
          <a:p>
            <a:pPr algn="l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l">
              <a:spcBef>
                <a:spcPts val="0"/>
              </a:spcBef>
              <a:buClrTx/>
              <a:defRPr/>
            </a:pP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</a:t>
            </a:r>
            <a:r>
              <a:rPr lang="vi-VN" sz="14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ởng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14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nhập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đ</a:t>
            </a:r>
            <a:r>
              <a:rPr lang="vi-VN" sz="1400" dirty="0">
                <a:latin typeface="Arial" panose="020B0604020202020204" pitchFamily="34" charset="0"/>
                <a:cs typeface="Arial" panose="020B0604020202020204" pitchFamily="34" charset="0"/>
              </a:rPr>
              <a:t>ơ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ch</a:t>
            </a:r>
            <a:r>
              <a:rPr lang="vi-VN" sz="1400" dirty="0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400" dirty="0"/>
          </a:p>
          <a:p>
            <a:pPr algn="l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7566A43-9982-4DBB-8EEA-32460275BB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95400" y="1219200"/>
            <a:ext cx="6629399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5416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13670-C4C8-4CB0-98DE-E9192E4B0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0" y="438150"/>
            <a:ext cx="5867400" cy="38100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DEE7B-3182-4559-9894-83189868902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219200" y="819151"/>
            <a:ext cx="6781800" cy="51435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gửi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501ABF2-43FC-4E48-A9D8-B9A9257C1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844" y="1276350"/>
            <a:ext cx="6632956" cy="381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1253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752600" y="590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3. PHÂN HỆ THANH TOÁN/ TẠM ỨNG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1472" y="1352550"/>
            <a:ext cx="3143272" cy="3581400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NCC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P.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1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en-US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57620" y="1357304"/>
            <a:ext cx="4572000" cy="2354491"/>
          </a:xfrm>
          <a:prstGeom prst="rect">
            <a:avLst/>
          </a:prstGeom>
        </p:spPr>
        <p:txBody>
          <a:bodyPr>
            <a:spAutoFit/>
          </a:bodyPr>
          <a:lstStyle/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u="sng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11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1100" u="sng" dirty="0" smtClean="0"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\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92075" algn="just">
              <a:lnSpc>
                <a:spcPct val="150000"/>
              </a:lnSpc>
              <a:spcBef>
                <a:spcPts val="600"/>
              </a:spcBef>
            </a:pP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giao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vai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trò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xử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,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bấm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save         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tất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việc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điều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phối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1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1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Picture 64">
            <a:extLst>
              <a:ext uri="{FF2B5EF4-FFF2-40B4-BE49-F238E27FC236}">
                <a16:creationId xmlns:a16="http://schemas.microsoft.com/office/drawing/2014/main" id="{E75291D3-77BD-478C-801C-E4B142F65E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2857502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72F4FD-FB27-4004-A984-23EFC763D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3429006"/>
            <a:ext cx="276190" cy="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0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CAF7-A641-4CD5-875C-86CB3C86F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49"/>
            <a:ext cx="6477000" cy="38100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64B04-0993-4132-BFA0-79975EBA4FF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143000" y="889040"/>
            <a:ext cx="6934200" cy="304800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273255"/>
            <a:ext cx="7239000" cy="351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Đăng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hệ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thống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mục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Quản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lý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\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KT,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v.v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click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xem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chi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màn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phê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rà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dung chi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tiến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hành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tạm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0" name="Picture 64">
            <a:extLst>
              <a:ext uri="{FF2B5EF4-FFF2-40B4-BE49-F238E27FC236}">
                <a16:creationId xmlns:a16="http://schemas.microsoft.com/office/drawing/2014/main" id="{CAB23125-E783-4CA6-9E54-C473E6B41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71737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62">
            <a:extLst>
              <a:ext uri="{FF2B5EF4-FFF2-40B4-BE49-F238E27FC236}">
                <a16:creationId xmlns:a16="http://schemas.microsoft.com/office/drawing/2014/main" id="{7F8C9DCA-9C21-4F8D-8366-690931A55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898767"/>
            <a:ext cx="254712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61">
            <a:extLst>
              <a:ext uri="{FF2B5EF4-FFF2-40B4-BE49-F238E27FC236}">
                <a16:creationId xmlns:a16="http://schemas.microsoft.com/office/drawing/2014/main" id="{0917ACDA-849F-4A64-973A-BBA2FEB6B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3990975"/>
            <a:ext cx="2571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25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C10FD-CE6C-44F4-B027-5867B2AEB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361951"/>
            <a:ext cx="5943600" cy="533400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F6243-A762-4E03-9DFE-EF4CC0107C2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3400" y="800100"/>
            <a:ext cx="8229600" cy="405350"/>
          </a:xfrm>
        </p:spPr>
        <p:txBody>
          <a:bodyPr>
            <a:normAutofit/>
          </a:bodyPr>
          <a:lstStyle/>
          <a:p>
            <a:pPr algn="l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KSV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\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- KT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1" y="1205450"/>
            <a:ext cx="6705600" cy="380469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7825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C10FD-CE6C-44F4-B027-5867B2AEB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361951"/>
            <a:ext cx="5943600" cy="533400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F6243-A762-4E03-9DFE-EF4CC0107C2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742950"/>
            <a:ext cx="7086600" cy="502176"/>
          </a:xfrm>
        </p:spPr>
        <p:txBody>
          <a:bodyPr>
            <a:noAutofit/>
          </a:bodyPr>
          <a:lstStyle/>
          <a:p>
            <a:pPr marL="68580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chối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tạo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lập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sót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marR="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trả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GDV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để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điều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chỉnh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thông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tin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hạch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 dirty="0"/>
          </a:p>
          <a:p>
            <a:pPr algn="l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0D61A0-225B-47D9-A605-C193E9066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245126"/>
            <a:ext cx="6629400" cy="384122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4507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0" y="209550"/>
            <a:ext cx="5918835" cy="842010"/>
          </a:xfrm>
        </p:spPr>
        <p:txBody>
          <a:bodyPr/>
          <a:lstStyle/>
          <a:p>
            <a:r>
              <a:rPr lang="en-US" altLang="vi-VN" sz="2400" dirty="0"/>
              <a:t>3. PHÂN HỆ THANH </a:t>
            </a:r>
            <a:r>
              <a:rPr lang="en-US" altLang="vi-VN" sz="2400" dirty="0" smtClean="0"/>
              <a:t>TOÁN/TẠM </a:t>
            </a:r>
            <a:r>
              <a:rPr lang="en-US" altLang="vi-VN" sz="2400" dirty="0"/>
              <a:t>ỨNG</a:t>
            </a:r>
            <a:endParaRPr lang="vi-VN" alt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71472" y="1352550"/>
            <a:ext cx="3571900" cy="2362208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NCC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Thanh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P.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4214810" y="1352550"/>
            <a:ext cx="3786190" cy="3048000"/>
          </a:xfrm>
        </p:spPr>
        <p:txBody>
          <a:bodyPr/>
          <a:lstStyle/>
          <a:p>
            <a:pPr marL="0" lvl="0" algn="just" defTabSz="457200">
              <a:spcBef>
                <a:spcPts val="0"/>
              </a:spcBef>
              <a:buClrTx/>
            </a:pP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u="sng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u="sng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P.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11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defTabSz="457200">
              <a:spcBef>
                <a:spcPts val="0"/>
              </a:spcBef>
              <a:buClrTx/>
              <a:buFont typeface="Wingdings" pitchFamily="2" charset="2"/>
              <a:buChar char="ü"/>
            </a:pP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 algn="just" defTabSz="457200">
              <a:spcBef>
                <a:spcPts val="0"/>
              </a:spcBef>
              <a:buClrTx/>
              <a:buFontTx/>
              <a:buChar char="-"/>
            </a:pP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11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1100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39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CAF7-A641-4CD5-875C-86CB3C86F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0" y="438149"/>
            <a:ext cx="6324600" cy="381001"/>
          </a:xfrm>
        </p:spPr>
        <p:txBody>
          <a:bodyPr/>
          <a:lstStyle/>
          <a:p>
            <a:r>
              <a:rPr lang="en-US" sz="2400" dirty="0"/>
              <a:t>3. PHÂN HỆ THANH TOÁN 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564B04-0993-4132-BFA0-79975EBA4FF4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76333" y="865664"/>
            <a:ext cx="6858000" cy="304800"/>
          </a:xfrm>
        </p:spPr>
        <p:txBody>
          <a:bodyPr>
            <a:noAutofit/>
          </a:bodyPr>
          <a:lstStyle/>
          <a:p>
            <a:pPr algn="l"/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Kiểm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soát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33" y="1273254"/>
            <a:ext cx="7696200" cy="3516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marR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\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KT,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v.v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click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phê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rà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chi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50000"/>
              </a:lnSpc>
              <a:spcBef>
                <a:spcPts val="600"/>
              </a:spcBef>
            </a:pPr>
            <a:endParaRPr lang="en-US" sz="15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9218" name="Picture 694">
            <a:extLst>
              <a:ext uri="{FF2B5EF4-FFF2-40B4-BE49-F238E27FC236}">
                <a16:creationId xmlns:a16="http://schemas.microsoft.com/office/drawing/2014/main" id="{9E03FD39-D479-4E8F-AC10-D1C2834BB4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495550"/>
            <a:ext cx="2095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">
            <a:extLst>
              <a:ext uri="{FF2B5EF4-FFF2-40B4-BE49-F238E27FC236}">
                <a16:creationId xmlns:a16="http://schemas.microsoft.com/office/drawing/2014/main" id="{2BA37987-7FA4-40E0-9C16-17D7CC7B4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33" y="2918762"/>
            <a:ext cx="2746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624AA8E-19A9-4EAE-B326-7DD18446F5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4019550"/>
            <a:ext cx="266667" cy="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C10FD-CE6C-44F4-B027-5867B2AEB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209550"/>
            <a:ext cx="5943600" cy="84177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F6243-A762-4E03-9DFE-EF4CC0107C2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143000" y="898921"/>
            <a:ext cx="7162800" cy="3048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KSV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phê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duyệt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Quản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ứng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\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Phiếu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nghị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thanh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- KT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375C77-CDFE-4CA7-81E4-7F64F8F2C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959" y="1203721"/>
            <a:ext cx="6656082" cy="38826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0082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C10FD-CE6C-44F4-B027-5867B2AEB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2200" y="209550"/>
            <a:ext cx="5943600" cy="841771"/>
          </a:xfrm>
        </p:spPr>
        <p:txBody>
          <a:bodyPr/>
          <a:lstStyle/>
          <a:p>
            <a:r>
              <a:rPr lang="en-US" sz="2400" dirty="0"/>
              <a:t>3. PHÂN HỆ THANH TOÁN/ TẠM ỨNG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9F6243-A762-4E03-9DFE-EF4CC0107C2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1472" y="857238"/>
            <a:ext cx="8143932" cy="346483"/>
          </a:xfrm>
        </p:spPr>
        <p:txBody>
          <a:bodyPr>
            <a:noAutofit/>
          </a:bodyPr>
          <a:lstStyle/>
          <a:p>
            <a:pPr marL="92075" indent="-92075" algn="l"/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KSV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phê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\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b="1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> - KT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7E1B0E-9B37-43B8-B629-D28D99A7D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337071"/>
            <a:ext cx="4286280" cy="30920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B5A335-8585-4EA9-A40A-86C114E377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1357304"/>
            <a:ext cx="3857652" cy="300039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0815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58379"/>
            <a:ext cx="7696200" cy="841771"/>
          </a:xfrm>
        </p:spPr>
        <p:txBody>
          <a:bodyPr/>
          <a:lstStyle/>
          <a:p>
            <a:r>
              <a:rPr lang="vi-VN" sz="1800" dirty="0"/>
              <a:t>QUY TRÌNH XỬ LÝ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72570"/>
            <a:ext cx="5181600" cy="3943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9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Trân</a:t>
            </a:r>
            <a:r>
              <a:rPr lang="en-US" dirty="0"/>
              <a:t> </a:t>
            </a:r>
            <a:r>
              <a:rPr lang="en-US" dirty="0" err="1"/>
              <a:t>trọng</a:t>
            </a:r>
            <a:r>
              <a:rPr lang="en-US" dirty="0"/>
              <a:t> </a:t>
            </a:r>
            <a:r>
              <a:rPr lang="en-US" dirty="0" err="1"/>
              <a:t>cám</a:t>
            </a:r>
            <a:r>
              <a:rPr lang="en-US" dirty="0"/>
              <a:t> </a:t>
            </a:r>
            <a:r>
              <a:rPr lang="en-US" dirty="0" err="1"/>
              <a:t>ơn</a:t>
            </a:r>
            <a:r>
              <a:rPr lang="en-US" dirty="0"/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95400" y="1200150"/>
            <a:ext cx="6629400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228600" y="818284"/>
            <a:ext cx="66294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MÀN HÌNH ĐĂNG NHẬP VÀO HỆ THỐNG</a:t>
            </a:r>
            <a:endParaRPr lang="vi-VN" sz="1800" dirty="0"/>
          </a:p>
        </p:txBody>
      </p:sp>
    </p:spTree>
    <p:extLst>
      <p:ext uri="{BB962C8B-B14F-4D97-AF65-F5344CB8AC3E}">
        <p14:creationId xmlns:p14="http://schemas.microsoft.com/office/powerpoint/2010/main" val="403704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-152400" y="818284"/>
            <a:ext cx="70104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TRANG CHỦ -ĐĂNG NHẬP THÀNH CÔNG</a:t>
            </a:r>
            <a:endParaRPr lang="vi-VN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6800" y="1200150"/>
            <a:ext cx="7010400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830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0" y="818284"/>
            <a:ext cx="68580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CÁCH TRUY CẬP VÀO MỘT CHỨC NĂNG</a:t>
            </a:r>
            <a:endParaRPr lang="vi-VN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87624" y="1276350"/>
            <a:ext cx="6768751" cy="381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14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33401" y="360218"/>
            <a:ext cx="7696200" cy="611332"/>
          </a:xfrm>
        </p:spPr>
        <p:txBody>
          <a:bodyPr/>
          <a:lstStyle/>
          <a:p>
            <a:r>
              <a:rPr lang="en-US" sz="1800" dirty="0" smtClean="0"/>
              <a:t>TỔNG QUAN VỀ TÁC VỤ CHÍNH</a:t>
            </a:r>
            <a:endParaRPr lang="vi-VN" sz="1800" dirty="0"/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-152400" y="818284"/>
            <a:ext cx="7010400" cy="458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600" b="1" kern="1200">
                <a:solidFill>
                  <a:srgbClr val="12398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CÁCH TRUY CẬP VÀO MỘT CHỨC NĂNG</a:t>
            </a:r>
            <a:endParaRPr lang="vi-VN" sz="1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43000" y="1200150"/>
            <a:ext cx="6857999" cy="3886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5094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CCB theme">
      <a:dk1>
        <a:srgbClr val="151515"/>
      </a:dk1>
      <a:lt1>
        <a:sysClr val="window" lastClr="FFFFFF"/>
      </a:lt1>
      <a:dk2>
        <a:srgbClr val="1F497D"/>
      </a:dk2>
      <a:lt2>
        <a:srgbClr val="FFFFFF"/>
      </a:lt2>
      <a:accent1>
        <a:srgbClr val="123985"/>
      </a:accent1>
      <a:accent2>
        <a:srgbClr val="0066FF"/>
      </a:accent2>
      <a:accent3>
        <a:srgbClr val="198CFF"/>
      </a:accent3>
      <a:accent4>
        <a:srgbClr val="33B3FF"/>
      </a:accent4>
      <a:accent5>
        <a:srgbClr val="66D9FF"/>
      </a:accent5>
      <a:accent6>
        <a:srgbClr val="B3FFFF"/>
      </a:accent6>
      <a:hlink>
        <a:srgbClr val="33B3FF"/>
      </a:hlink>
      <a:folHlink>
        <a:srgbClr val="B3FFFF"/>
      </a:folHlink>
    </a:clrScheme>
    <a:fontScheme name="FONT VCCB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13854</TotalTime>
  <Words>3441</Words>
  <Application>Microsoft Office PowerPoint</Application>
  <PresentationFormat>On-screen Show (16:9)</PresentationFormat>
  <Paragraphs>239</Paragraphs>
  <Slides>50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Arial</vt:lpstr>
      <vt:lpstr>Calibri</vt:lpstr>
      <vt:lpstr>Courier New</vt:lpstr>
      <vt:lpstr>Tahoma</vt:lpstr>
      <vt:lpstr>Times New Roman</vt:lpstr>
      <vt:lpstr>Wingdings</vt:lpstr>
      <vt:lpstr>Office Theme</vt:lpstr>
      <vt:lpstr>HƯỚNG DẪN SỬ DỤNG PHẦN MỀM QUẢN LÝ TÀI SẢN</vt:lpstr>
      <vt:lpstr>MỤC TIÊU KHÓA HỌC</vt:lpstr>
      <vt:lpstr>PHÂN HỆ QUẢN LÝ KẾ HOẠCH </vt:lpstr>
      <vt:lpstr>GIỚI THIỂU TỔNG THỂ CƠ CHẾ HOẠT ĐỘNG CỦA HỆ THỐNG</vt:lpstr>
      <vt:lpstr>QUY TRÌNH XỬ LÝ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TỔNG QUAN VỀ TÁC VỤ CHÍNH</vt:lpstr>
      <vt:lpstr>1. PHÂN HỆ QUẢN LÝ KẾ HOẠCH</vt:lpstr>
      <vt:lpstr>1. PHÂN HỆ QUẢN LÝ KẾ HOẠCH</vt:lpstr>
      <vt:lpstr>1. PHÂN HỆ QUẢN LÝ KẾ HOẠCH</vt:lpstr>
      <vt:lpstr>1. PHÂN HỆ QUẢN LÝ KẾ HOẠCH</vt:lpstr>
      <vt:lpstr>1. PHÂN HỆ QUẢN LÝ KẾ HOẠCH</vt:lpstr>
      <vt:lpstr>1. PHÂN HỆ QUẢN LÝ KẾ HOẠCH</vt:lpstr>
      <vt:lpstr>1. PHÂN HỆ QUẢN LÝ KẾ HOẠCH</vt:lpstr>
      <vt:lpstr>1. PHÂN HỆ QUẢN LÝ KẾ HOẠCH</vt:lpstr>
      <vt:lpstr>2. PHÂN HỆ QUẢN LÝ MUA SẮM</vt:lpstr>
      <vt:lpstr>2. PHÂN HỆ QUẢN LÝ MUA SẮM</vt:lpstr>
      <vt:lpstr>2. PHÂN HỆ QUẢN LÝ MUA SẮM</vt:lpstr>
      <vt:lpstr>2. PHÂN HỆ QUẢN LÝ MUA SẮM</vt:lpstr>
      <vt:lpstr>2. PHÂN HỆ QUẢN LÝ MUA SẮM</vt:lpstr>
      <vt:lpstr>2. PHÂN HỆ QUẢN LÝ MUA SẮM</vt:lpstr>
      <vt:lpstr>2. PHÂN HỆ QUẢN LÝ MUA SẮM</vt:lpstr>
      <vt:lpstr>2. PHÂN HỆ QUẢN LÝ MUA SẮM</vt:lpstr>
      <vt:lpstr>3. PHÂN HỆ THANH TOÁN/ TẠM ỨNG</vt:lpstr>
      <vt:lpstr>3. PHÂN HỆ THANH TOÁN/ TẠM ỨNG</vt:lpstr>
      <vt:lpstr>3. PHÂN HỆ THANH TOÁN/ 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 TẠM ỨNG</vt:lpstr>
      <vt:lpstr>3. PHÂN HỆ THANH TOÁN/TẠM ỨNG</vt:lpstr>
      <vt:lpstr>3. PHÂN HỆ THANH TOÁN / TẠM ỨNG</vt:lpstr>
      <vt:lpstr>3. PHÂN HỆ THANH TOÁN/ TẠM ỨNG</vt:lpstr>
      <vt:lpstr>3. PHÂN HỆ THANH TOÁN/ TẠM ỨNG</vt:lpstr>
      <vt:lpstr>Trân trọng cám ơn!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ngocttb</dc:creator>
  <cp:lastModifiedBy>Asus</cp:lastModifiedBy>
  <cp:revision>899</cp:revision>
  <dcterms:created xsi:type="dcterms:W3CDTF">2018-07-04T06:16:00Z</dcterms:created>
  <dcterms:modified xsi:type="dcterms:W3CDTF">2020-07-09T11:57:38Z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1033-11.2.0.8942</vt:lpwstr>
  </property>
</Properties>
</file>